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6" r:id="rId3"/>
  </p:sldMasterIdLst>
  <p:notesMasterIdLst>
    <p:notesMasterId r:id="rId25"/>
  </p:notesMasterIdLst>
  <p:sldIdLst>
    <p:sldId id="256" r:id="rId4"/>
    <p:sldId id="309" r:id="rId5"/>
    <p:sldId id="301" r:id="rId6"/>
    <p:sldId id="310" r:id="rId7"/>
    <p:sldId id="300" r:id="rId8"/>
    <p:sldId id="305" r:id="rId9"/>
    <p:sldId id="311" r:id="rId10"/>
    <p:sldId id="299" r:id="rId11"/>
    <p:sldId id="341" r:id="rId12"/>
    <p:sldId id="337" r:id="rId13"/>
    <p:sldId id="338" r:id="rId14"/>
    <p:sldId id="339" r:id="rId15"/>
    <p:sldId id="340" r:id="rId16"/>
    <p:sldId id="343" r:id="rId17"/>
    <p:sldId id="312" r:id="rId18"/>
    <p:sldId id="315" r:id="rId19"/>
    <p:sldId id="313" r:id="rId20"/>
    <p:sldId id="275" r:id="rId21"/>
    <p:sldId id="314" r:id="rId22"/>
    <p:sldId id="276" r:id="rId23"/>
    <p:sldId id="277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B88CD5-48F2-4FA1-8A4C-CA7E1DCE5440}">
          <p14:sldIdLst>
            <p14:sldId id="256"/>
          </p14:sldIdLst>
        </p14:section>
        <p14:section name="目录" id="{FE9F54FD-12F8-46E1-B4E8-9628C51AF2C3}">
          <p14:sldIdLst>
            <p14:sldId id="309"/>
          </p14:sldIdLst>
        </p14:section>
        <p14:section name="研究内容" id="{4A8F6F79-BB25-4F1F-81D9-5D57A960D0B8}">
          <p14:sldIdLst>
            <p14:sldId id="301"/>
            <p14:sldId id="310"/>
          </p14:sldIdLst>
        </p14:section>
        <p14:section name="课题任务" id="{93EDFCC0-1EBA-4601-A014-232EDD780EB5}">
          <p14:sldIdLst>
            <p14:sldId id="300"/>
            <p14:sldId id="305"/>
          </p14:sldIdLst>
        </p14:section>
        <p14:section name="技术方案" id="{011C145D-D5D1-4B1B-A80C-C4C8BBEC2190}">
          <p14:sldIdLst>
            <p14:sldId id="311"/>
            <p14:sldId id="299"/>
            <p14:sldId id="341"/>
            <p14:sldId id="337"/>
            <p14:sldId id="338"/>
            <p14:sldId id="339"/>
            <p14:sldId id="340"/>
            <p14:sldId id="343"/>
          </p14:sldIdLst>
        </p14:section>
        <p14:section name="主要问题及技术关键" id="{B743DB67-C74E-4D8D-895C-97C0A0BDB54E}">
          <p14:sldIdLst>
            <p14:sldId id="312"/>
            <p14:sldId id="315"/>
          </p14:sldIdLst>
        </p14:section>
        <p14:section name="预期目标" id="{D9EA1E45-D3CD-4788-910D-27800E17BDDF}">
          <p14:sldIdLst>
            <p14:sldId id="313"/>
            <p14:sldId id="275"/>
          </p14:sldIdLst>
        </p14:section>
        <p14:section name="研究进度" id="{7AB95F59-5129-46E8-A6A8-0E6B1E554605}">
          <p14:sldIdLst>
            <p14:sldId id="314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DFD"/>
    <a:srgbClr val="A6A6A6"/>
    <a:srgbClr val="992E24"/>
    <a:srgbClr val="AC706E"/>
    <a:srgbClr val="CCB0AF"/>
    <a:srgbClr val="E2E21E"/>
    <a:srgbClr val="FF9900"/>
    <a:srgbClr val="42000B"/>
    <a:srgbClr val="004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2" autoAdjust="0"/>
    <p:restoredTop sz="95238" autoAdjust="0"/>
  </p:normalViewPr>
  <p:slideViewPr>
    <p:cSldViewPr snapToGrid="0" showGuides="1">
      <p:cViewPr varScale="1">
        <p:scale>
          <a:sx n="82" d="100"/>
          <a:sy n="82" d="100"/>
        </p:scale>
        <p:origin x="672" y="6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-12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A6477-1165-4DDB-8389-7514F63D5A00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794D7-106E-499D-A5F4-CA774F8AD4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8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5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06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161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65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811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06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90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3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76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99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4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92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718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6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2E7146-569A-44C6-A4A2-98EA6E2C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B2FD9-D7E3-4735-BCA4-A2C6EEF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4A166-2B17-458B-8A03-3098BA27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4F9863-3284-48C6-8FE0-0ED8AF91F9EF}"/>
              </a:ext>
            </a:extLst>
          </p:cNvPr>
          <p:cNvGrpSpPr/>
          <p:nvPr userDrawn="1"/>
        </p:nvGrpSpPr>
        <p:grpSpPr>
          <a:xfrm>
            <a:off x="660400" y="420211"/>
            <a:ext cx="3108254" cy="740764"/>
            <a:chOff x="3135802" y="1806138"/>
            <a:chExt cx="3413612" cy="813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DF3844-1C35-4C26-BC4F-1710C729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54" y="1843385"/>
              <a:ext cx="2594260" cy="7067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C79372E-1BF0-4D97-B1B6-B620F0ECB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7" t="14957" r="23457" b="38361"/>
            <a:stretch/>
          </p:blipFill>
          <p:spPr>
            <a:xfrm>
              <a:off x="3135802" y="1806138"/>
              <a:ext cx="809739" cy="809739"/>
            </a:xfrm>
            <a:custGeom>
              <a:avLst/>
              <a:gdLst>
                <a:gd name="connsiteX0" fmla="*/ 2718034 w 5436068"/>
                <a:gd name="connsiteY0" fmla="*/ 0 h 5436068"/>
                <a:gd name="connsiteX1" fmla="*/ 5436068 w 5436068"/>
                <a:gd name="connsiteY1" fmla="*/ 2718034 h 5436068"/>
                <a:gd name="connsiteX2" fmla="*/ 2718034 w 5436068"/>
                <a:gd name="connsiteY2" fmla="*/ 5436068 h 5436068"/>
                <a:gd name="connsiteX3" fmla="*/ 0 w 5436068"/>
                <a:gd name="connsiteY3" fmla="*/ 2718034 h 5436068"/>
                <a:gd name="connsiteX4" fmla="*/ 2718034 w 5436068"/>
                <a:gd name="connsiteY4" fmla="*/ 0 h 54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68" h="5436068">
                  <a:moveTo>
                    <a:pt x="2718034" y="0"/>
                  </a:moveTo>
                  <a:cubicBezTo>
                    <a:pt x="4219163" y="0"/>
                    <a:pt x="5436068" y="1216905"/>
                    <a:pt x="5436068" y="2718034"/>
                  </a:cubicBezTo>
                  <a:cubicBezTo>
                    <a:pt x="5436068" y="4219163"/>
                    <a:pt x="4219163" y="5436068"/>
                    <a:pt x="2718034" y="5436068"/>
                  </a:cubicBezTo>
                  <a:cubicBezTo>
                    <a:pt x="1216905" y="5436068"/>
                    <a:pt x="0" y="4219163"/>
                    <a:pt x="0" y="2718034"/>
                  </a:cubicBezTo>
                  <a:cubicBezTo>
                    <a:pt x="0" y="1216905"/>
                    <a:pt x="1216905" y="0"/>
                    <a:pt x="2718034" y="0"/>
                  </a:cubicBezTo>
                  <a:close/>
                </a:path>
              </a:pathLst>
            </a:cu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46627C-816A-4F1D-811D-47524AC0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506" y="2347340"/>
              <a:ext cx="2532131" cy="272335"/>
            </a:xfrm>
            <a:prstGeom prst="rect">
              <a:avLst/>
            </a:prstGeom>
          </p:spPr>
        </p:pic>
      </p:grpSp>
      <p:pic>
        <p:nvPicPr>
          <p:cNvPr id="13" name="图片 12" descr="图片包含 户外, 山, 自然, 天空&#10;&#10;描述已自动生成">
            <a:extLst>
              <a:ext uri="{FF2B5EF4-FFF2-40B4-BE49-F238E27FC236}">
                <a16:creationId xmlns:a16="http://schemas.microsoft.com/office/drawing/2014/main" id="{F9A97CB7-FF3C-4C4C-8E65-A6C200C99E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89"/>
            <a:ext cx="12192000" cy="6169152"/>
          </a:xfrm>
          <a:prstGeom prst="rect">
            <a:avLst/>
          </a:prstGeom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EEF6E654-2717-4765-B9B3-F522E352046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87785" y="2319196"/>
            <a:ext cx="6400800" cy="914400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3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输入你的报告标题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D0219C-5041-4FEB-80B7-47CD239BC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2195" r="19745" b="6335"/>
          <a:stretch/>
        </p:blipFill>
        <p:spPr>
          <a:xfrm>
            <a:off x="-1" y="2406125"/>
            <a:ext cx="12192001" cy="463285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4F6C3901-8BD1-41B7-8BC8-C218D97B7FF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0425" y="3569991"/>
            <a:ext cx="2591150" cy="30559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报告人：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29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5ECC0-E770-4205-B699-9C610F40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EE07-A078-4DDF-A042-2ACE66F4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49205-3F2F-45A0-8F3A-545CC11DD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E24EB-C5A6-4F1B-9929-E5BA71BA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334DEB-37D6-4E5F-A1F9-34DEB308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33F35-6E22-4CFF-9905-6A0A72E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0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5535F-8AEB-4E8A-8C2A-961759C4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601D9A-140E-4A57-957A-2C1C69784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0EE03-74B5-4904-817D-652DBD4E5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10A1C0-9FA6-42C1-A1C5-0B074D6A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FC44F1-F203-4843-A0A4-6F0B4FD6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AA6E7-2267-46A9-9176-2891ABF2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9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D6E4-E37F-4694-82D7-1908566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AE8948-5A5D-488F-BB55-4A7A531C4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48400-DD18-4CDF-A9B2-F1FA5359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F3955-D408-405E-97F5-E62CDFE7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CC5AB-8100-4882-B777-24B1482B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5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E5D234-B66A-4AE4-9796-5367D58FA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25D1AA-9417-4C1F-9DDA-00E70FF9F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8B2AC-E5E8-45F1-A105-EA367349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FB787-7974-4DC4-8397-93EC3746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9C796-A41E-4572-9653-0A96FBA1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7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1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86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模板作者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071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8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93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B8E06-E739-49C3-988B-046CB5C5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C4EB4-C9C2-4891-8295-748B3DE6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31A47-C450-497A-B2D1-E7BB1F14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22343-89CD-4DA5-9153-227571B2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75531-443C-4569-9EF6-33EA50EB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2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916DD-B505-4904-8D45-AD25D4FA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DB25E-4D10-44ED-A19F-9D322B2E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36FB9-2DCC-425B-A8B0-A5FFED19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9CD32-CDBA-4EF0-BADA-25DBEB48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87873-9699-4293-8EB9-5E3F795A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4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4844A-B3CC-4540-BF38-D30442D5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78F1A-78DE-4208-B181-E90EC661E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A914A-25CA-4105-A37F-C96D3B0E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60353-CFF8-4A81-8EDC-A2549B4D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A80BB6-F817-4A12-B41B-57C9FEA5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556AE-E649-40CC-9793-FDFC9496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6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2D86F-E1D1-43BC-B5F8-E47AF77F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C46E1B-A120-4417-9326-DCF7CDA08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26D15-B72F-476E-ACD2-C279F530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289FA1-7A72-47DB-BB1E-2BAD07C4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01A907-67C8-4884-BEE3-27775BD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EDDAE8-0C1F-4F9C-B7C5-15531600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EF3811-EB3E-4126-97D0-4EB1589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487C0-D38E-4E06-B425-FC3B004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7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084A8-59E3-4D53-9D61-73D746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B57911-93A4-4C75-ABDD-DFC5CB37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213CF9-3CB0-4B7C-82A3-5F3ADA9D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00B039-359C-4FF4-87B8-5DBDC8C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7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B40BF7-468A-4083-8987-FFAE5703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FF868-8C6A-4604-B498-04C0A20B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82D0CE-AEEE-4801-8309-8AAD9A66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树, 户外, 草, 天空&#10;&#10;描述已自动生成">
            <a:extLst>
              <a:ext uri="{FF2B5EF4-FFF2-40B4-BE49-F238E27FC236}">
                <a16:creationId xmlns:a16="http://schemas.microsoft.com/office/drawing/2014/main" id="{87031040-4B48-4466-9171-20C3BC7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27998D-2B4F-4EDA-A22C-0175F9428C97}"/>
              </a:ext>
            </a:extLst>
          </p:cNvPr>
          <p:cNvSpPr/>
          <p:nvPr userDrawn="1"/>
        </p:nvSpPr>
        <p:spPr>
          <a:xfrm>
            <a:off x="0" y="0"/>
            <a:ext cx="12192000" cy="6860976"/>
          </a:xfrm>
          <a:prstGeom prst="rect">
            <a:avLst/>
          </a:prstGeom>
          <a:gradFill>
            <a:gsLst>
              <a:gs pos="0">
                <a:srgbClr val="FFFFFF">
                  <a:alpha val="57000"/>
                </a:srgb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4D3B41-C242-47EE-819C-56304490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9C7A2D-DC60-43BF-A1D6-5DAA49C0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54AD5-32E9-45CD-A871-F08A0B35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19398-8DAE-4CC4-9F31-CF0DAFA38EC8}"/>
              </a:ext>
            </a:extLst>
          </p:cNvPr>
          <p:cNvGrpSpPr/>
          <p:nvPr userDrawn="1"/>
        </p:nvGrpSpPr>
        <p:grpSpPr>
          <a:xfrm>
            <a:off x="1863418" y="-2"/>
            <a:ext cx="10328583" cy="6858002"/>
            <a:chOff x="1863418" y="-2"/>
            <a:chExt cx="10328583" cy="6858002"/>
          </a:xfrm>
        </p:grpSpPr>
        <p:pic>
          <p:nvPicPr>
            <p:cNvPr id="7" name="图片 6" descr="图片包含 树, 文字, 地图&#10;&#10;描述已自动生成">
              <a:extLst>
                <a:ext uri="{FF2B5EF4-FFF2-40B4-BE49-F238E27FC236}">
                  <a16:creationId xmlns:a16="http://schemas.microsoft.com/office/drawing/2014/main" id="{86A8A5E3-DC35-4803-B9E7-38BE74B0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白1">
              <a:extLst>
                <a:ext uri="{FF2B5EF4-FFF2-40B4-BE49-F238E27FC236}">
                  <a16:creationId xmlns:a16="http://schemas.microsoft.com/office/drawing/2014/main" id="{3171C41A-0FD2-4469-BF48-B5DC5731D242}"/>
                </a:ext>
              </a:extLst>
            </p:cNvPr>
            <p:cNvSpPr/>
            <p:nvPr/>
          </p:nvSpPr>
          <p:spPr>
            <a:xfrm rot="5400000">
              <a:off x="3598709" y="-1735293"/>
              <a:ext cx="6858002" cy="10328583"/>
            </a:xfrm>
            <a:prstGeom prst="rect">
              <a:avLst/>
            </a:prstGeom>
            <a:gradFill flip="none" rotWithShape="1">
              <a:gsLst>
                <a:gs pos="76000">
                  <a:srgbClr val="FFFFFF">
                    <a:alpha val="78000"/>
                  </a:srgbClr>
                </a:gs>
                <a:gs pos="0">
                  <a:srgbClr val="FFFFFF"/>
                </a:gs>
                <a:gs pos="100000">
                  <a:srgbClr val="FFFFFF">
                    <a:alpha val="34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3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1BB2B1-E519-4B67-AAC1-A351C07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650339-EE1D-48A0-9A08-EB8A13D9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F84D9-AEF5-4E3B-BA91-A3C38B26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山, 自然, 天空&#10;&#10;描述已自动生成">
            <a:extLst>
              <a:ext uri="{FF2B5EF4-FFF2-40B4-BE49-F238E27FC236}">
                <a16:creationId xmlns:a16="http://schemas.microsoft.com/office/drawing/2014/main" id="{1D7663AC-2E4B-473B-841F-CB2D8B37C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" y="694424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A035C0-3B65-45C6-9B8C-ACF1FFC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367419-0C0B-4667-A089-998393721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8F0D2-2EDA-4656-98A3-6C9D869BC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CA3-784F-4746-AC43-2DBB2A33C9F2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0AFFE-8A0D-4C7A-9445-937BB538F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E76C9-E29A-4896-89CA-8719CE11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2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3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47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gif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eg"/><Relationship Id="rId14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077" y="2083588"/>
            <a:ext cx="9913901" cy="917498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游戏化个人管理</a:t>
            </a:r>
            <a:r>
              <a:rPr lang="en-US" altLang="zh-CN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Android App</a:t>
            </a:r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的设计与实现</a:t>
            </a:r>
            <a:endParaRPr lang="zh-CN" altLang="en-US" b="1" i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1C49F6DB-CB62-481A-AFC0-C4861F763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6185" y="3439776"/>
            <a:ext cx="6553347" cy="4739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答辩人：金晨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指导老师：赵丰年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0744732-C392-4298-B2EB-011E8B13CEAD}"/>
              </a:ext>
            </a:extLst>
          </p:cNvPr>
          <p:cNvCxnSpPr>
            <a:cxnSpLocks/>
          </p:cNvCxnSpPr>
          <p:nvPr/>
        </p:nvCxnSpPr>
        <p:spPr>
          <a:xfrm flipH="1">
            <a:off x="2341561" y="367676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DD52982-684F-4DF0-A551-4252969F0761}"/>
              </a:ext>
            </a:extLst>
          </p:cNvPr>
          <p:cNvCxnSpPr>
            <a:cxnSpLocks/>
          </p:cNvCxnSpPr>
          <p:nvPr/>
        </p:nvCxnSpPr>
        <p:spPr>
          <a:xfrm flipH="1">
            <a:off x="9889532" y="3676763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027984BD-D3C3-4592-8C4D-5B8104B07E2C}"/>
              </a:ext>
            </a:extLst>
          </p:cNvPr>
          <p:cNvSpPr/>
          <p:nvPr/>
        </p:nvSpPr>
        <p:spPr>
          <a:xfrm>
            <a:off x="2204720" y="0"/>
            <a:ext cx="998728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22">
            <a:extLst>
              <a:ext uri="{FF2B5EF4-FFF2-40B4-BE49-F238E27FC236}">
                <a16:creationId xmlns:a16="http://schemas.microsoft.com/office/drawing/2014/main" id="{39FF906F-0DE3-4FF3-BEAD-E5259CA4686B}"/>
              </a:ext>
            </a:extLst>
          </p:cNvPr>
          <p:cNvSpPr/>
          <p:nvPr/>
        </p:nvSpPr>
        <p:spPr>
          <a:xfrm rot="16200000">
            <a:off x="5881991" y="5095205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2">
            <a:extLst>
              <a:ext uri="{FF2B5EF4-FFF2-40B4-BE49-F238E27FC236}">
                <a16:creationId xmlns:a16="http://schemas.microsoft.com/office/drawing/2014/main" id="{5AEDD65D-29AB-4827-A014-7F5EE763CC23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D99C-C4BF-4B5C-83D8-133E59DB9E97}"/>
              </a:ext>
            </a:extLst>
          </p:cNvPr>
          <p:cNvSpPr/>
          <p:nvPr/>
        </p:nvSpPr>
        <p:spPr>
          <a:xfrm>
            <a:off x="6514486" y="113029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今日待办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72F822-027F-443A-94DF-B395B730D57E}"/>
              </a:ext>
            </a:extLst>
          </p:cNvPr>
          <p:cNvSpPr/>
          <p:nvPr/>
        </p:nvSpPr>
        <p:spPr>
          <a:xfrm>
            <a:off x="6514486" y="1812775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8FAE5F-FAD9-4358-89A0-80D89AA73774}"/>
              </a:ext>
            </a:extLst>
          </p:cNvPr>
          <p:cNvSpPr/>
          <p:nvPr/>
        </p:nvSpPr>
        <p:spPr>
          <a:xfrm>
            <a:off x="6514486" y="2021702"/>
            <a:ext cx="4182524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添加多条任务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完成任务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*设置屏保或桌面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*完成后分享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849D9-EFE4-4339-AFFF-136990324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47E23C-7422-4A98-934B-D344C6730F4C}"/>
              </a:ext>
            </a:extLst>
          </p:cNvPr>
          <p:cNvSpPr/>
          <p:nvPr/>
        </p:nvSpPr>
        <p:spPr>
          <a:xfrm>
            <a:off x="2059562" y="1422686"/>
            <a:ext cx="2471536" cy="54031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id="{AB90F0C0-EC65-4DDF-9471-295446181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6169" y="1291739"/>
            <a:ext cx="2471536" cy="5352599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617265-054C-42C7-B998-AF474D66D3D9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技术方案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3D26B0-AD2B-4CE6-A46B-277E184C8BE9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EBCEFAA-5E6D-4EF8-909E-D97D55DF716F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5D664D2-E09A-49A1-A603-78F844AB9DF8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4" name="图形 13" descr="试管">
              <a:extLst>
                <a:ext uri="{FF2B5EF4-FFF2-40B4-BE49-F238E27FC236}">
                  <a16:creationId xmlns:a16="http://schemas.microsoft.com/office/drawing/2014/main" id="{E3121815-9C92-468A-A8EE-D79264CCC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A7CEB46-E452-45B5-87E0-5A7EDA82F30E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13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8E55AD94-FEF3-43CB-8019-7B5BC0F7E929}"/>
              </a:ext>
            </a:extLst>
          </p:cNvPr>
          <p:cNvSpPr/>
          <p:nvPr/>
        </p:nvSpPr>
        <p:spPr>
          <a:xfrm>
            <a:off x="2204720" y="0"/>
            <a:ext cx="998728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22">
            <a:extLst>
              <a:ext uri="{FF2B5EF4-FFF2-40B4-BE49-F238E27FC236}">
                <a16:creationId xmlns:a16="http://schemas.microsoft.com/office/drawing/2014/main" id="{39FF906F-0DE3-4FF3-BEAD-E5259CA4686B}"/>
              </a:ext>
            </a:extLst>
          </p:cNvPr>
          <p:cNvSpPr/>
          <p:nvPr/>
        </p:nvSpPr>
        <p:spPr>
          <a:xfrm rot="16200000">
            <a:off x="5881991" y="5095205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2">
            <a:extLst>
              <a:ext uri="{FF2B5EF4-FFF2-40B4-BE49-F238E27FC236}">
                <a16:creationId xmlns:a16="http://schemas.microsoft.com/office/drawing/2014/main" id="{5AEDD65D-29AB-4827-A014-7F5EE763CC23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D99C-C4BF-4B5C-83D8-133E59DB9E97}"/>
              </a:ext>
            </a:extLst>
          </p:cNvPr>
          <p:cNvSpPr/>
          <p:nvPr/>
        </p:nvSpPr>
        <p:spPr>
          <a:xfrm>
            <a:off x="6514486" y="1130299"/>
            <a:ext cx="40430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-150" dirty="0">
                <a:cs typeface="+mn-ea"/>
                <a:sym typeface="+mn-lt"/>
              </a:rPr>
              <a:t>日历</a:t>
            </a:r>
            <a:r>
              <a:rPr lang="en-US" altLang="zh-CN" sz="3200" spc="-150" dirty="0">
                <a:cs typeface="+mn-ea"/>
                <a:sym typeface="+mn-lt"/>
              </a:rPr>
              <a:t>&amp;</a:t>
            </a:r>
            <a:r>
              <a:rPr lang="zh-CN" altLang="en-US" sz="3200" spc="-150" dirty="0">
                <a:cs typeface="+mn-ea"/>
                <a:sym typeface="+mn-lt"/>
              </a:rPr>
              <a:t>提醒（备忘录）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72F822-027F-443A-94DF-B395B730D57E}"/>
              </a:ext>
            </a:extLst>
          </p:cNvPr>
          <p:cNvSpPr/>
          <p:nvPr/>
        </p:nvSpPr>
        <p:spPr>
          <a:xfrm>
            <a:off x="6514486" y="1812775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8FAE5F-FAD9-4358-89A0-80D89AA73774}"/>
              </a:ext>
            </a:extLst>
          </p:cNvPr>
          <p:cNvSpPr/>
          <p:nvPr/>
        </p:nvSpPr>
        <p:spPr>
          <a:xfrm>
            <a:off x="6514486" y="2021702"/>
            <a:ext cx="4182524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点击日期添加提醒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按列表查看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849D9-EFE4-4339-AFFF-136990324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47E23C-7422-4A98-934B-D344C6730F4C}"/>
              </a:ext>
            </a:extLst>
          </p:cNvPr>
          <p:cNvSpPr/>
          <p:nvPr/>
        </p:nvSpPr>
        <p:spPr>
          <a:xfrm>
            <a:off x="2059562" y="1422686"/>
            <a:ext cx="2471536" cy="54031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617265-054C-42C7-B998-AF474D66D3D9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技术方案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3D26B0-AD2B-4CE6-A46B-277E184C8BE9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EBCEFAA-5E6D-4EF8-909E-D97D55DF716F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5D664D2-E09A-49A1-A603-78F844AB9DF8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4" name="图形 13" descr="试管">
              <a:extLst>
                <a:ext uri="{FF2B5EF4-FFF2-40B4-BE49-F238E27FC236}">
                  <a16:creationId xmlns:a16="http://schemas.microsoft.com/office/drawing/2014/main" id="{E3121815-9C92-468A-A8EE-D79264CCC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A7CEB46-E452-45B5-87E0-5A7EDA82F30E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8C3E469-CEB1-49FE-B5E5-F0EC89245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33" y="1221657"/>
            <a:ext cx="25241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6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60E19D95-97C6-4C10-B8AA-10A46CA13846}"/>
              </a:ext>
            </a:extLst>
          </p:cNvPr>
          <p:cNvSpPr/>
          <p:nvPr/>
        </p:nvSpPr>
        <p:spPr>
          <a:xfrm>
            <a:off x="2204720" y="0"/>
            <a:ext cx="998728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22">
            <a:extLst>
              <a:ext uri="{FF2B5EF4-FFF2-40B4-BE49-F238E27FC236}">
                <a16:creationId xmlns:a16="http://schemas.microsoft.com/office/drawing/2014/main" id="{39FF906F-0DE3-4FF3-BEAD-E5259CA4686B}"/>
              </a:ext>
            </a:extLst>
          </p:cNvPr>
          <p:cNvSpPr/>
          <p:nvPr/>
        </p:nvSpPr>
        <p:spPr>
          <a:xfrm rot="16200000">
            <a:off x="5881991" y="5095205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2">
            <a:extLst>
              <a:ext uri="{FF2B5EF4-FFF2-40B4-BE49-F238E27FC236}">
                <a16:creationId xmlns:a16="http://schemas.microsoft.com/office/drawing/2014/main" id="{5AEDD65D-29AB-4827-A014-7F5EE763CC23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D99C-C4BF-4B5C-83D8-133E59DB9E97}"/>
              </a:ext>
            </a:extLst>
          </p:cNvPr>
          <p:cNvSpPr/>
          <p:nvPr/>
        </p:nvSpPr>
        <p:spPr>
          <a:xfrm>
            <a:off x="6514486" y="1130299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计划系统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72F822-027F-443A-94DF-B395B730D57E}"/>
              </a:ext>
            </a:extLst>
          </p:cNvPr>
          <p:cNvSpPr/>
          <p:nvPr/>
        </p:nvSpPr>
        <p:spPr>
          <a:xfrm>
            <a:off x="6514486" y="1812775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8FAE5F-FAD9-4358-89A0-80D89AA73774}"/>
              </a:ext>
            </a:extLst>
          </p:cNvPr>
          <p:cNvSpPr/>
          <p:nvPr/>
        </p:nvSpPr>
        <p:spPr>
          <a:xfrm>
            <a:off x="6514486" y="2021702"/>
            <a:ext cx="4182524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制定计划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添加子计划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进行计划时并记时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完成计划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*邀请好友共同完成，仅邀请者可添加、删除计划，所有用户均可完成子计划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849D9-EFE4-4339-AFFF-136990324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47E23C-7422-4A98-934B-D344C6730F4C}"/>
              </a:ext>
            </a:extLst>
          </p:cNvPr>
          <p:cNvSpPr/>
          <p:nvPr/>
        </p:nvSpPr>
        <p:spPr>
          <a:xfrm>
            <a:off x="2059562" y="1422686"/>
            <a:ext cx="2471536" cy="54031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617265-054C-42C7-B998-AF474D66D3D9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技术方案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3D26B0-AD2B-4CE6-A46B-277E184C8BE9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EBCEFAA-5E6D-4EF8-909E-D97D55DF716F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5D664D2-E09A-49A1-A603-78F844AB9DF8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4" name="图形 13" descr="试管">
              <a:extLst>
                <a:ext uri="{FF2B5EF4-FFF2-40B4-BE49-F238E27FC236}">
                  <a16:creationId xmlns:a16="http://schemas.microsoft.com/office/drawing/2014/main" id="{E3121815-9C92-468A-A8EE-D79264CCC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A7CEB46-E452-45B5-87E0-5A7EDA82F30E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430FC55-EC00-427D-811A-D0E7958C0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9" y="1221657"/>
            <a:ext cx="2569370" cy="55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0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5ADD606-F03B-425C-877C-AA145A12914D}"/>
              </a:ext>
            </a:extLst>
          </p:cNvPr>
          <p:cNvSpPr/>
          <p:nvPr/>
        </p:nvSpPr>
        <p:spPr>
          <a:xfrm>
            <a:off x="2204720" y="0"/>
            <a:ext cx="998728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22">
            <a:extLst>
              <a:ext uri="{FF2B5EF4-FFF2-40B4-BE49-F238E27FC236}">
                <a16:creationId xmlns:a16="http://schemas.microsoft.com/office/drawing/2014/main" id="{39FF906F-0DE3-4FF3-BEAD-E5259CA4686B}"/>
              </a:ext>
            </a:extLst>
          </p:cNvPr>
          <p:cNvSpPr/>
          <p:nvPr/>
        </p:nvSpPr>
        <p:spPr>
          <a:xfrm rot="16200000">
            <a:off x="5881991" y="5095205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2">
            <a:extLst>
              <a:ext uri="{FF2B5EF4-FFF2-40B4-BE49-F238E27FC236}">
                <a16:creationId xmlns:a16="http://schemas.microsoft.com/office/drawing/2014/main" id="{5AEDD65D-29AB-4827-A014-7F5EE763CC23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D99C-C4BF-4B5C-83D8-133E59DB9E97}"/>
              </a:ext>
            </a:extLst>
          </p:cNvPr>
          <p:cNvSpPr/>
          <p:nvPr/>
        </p:nvSpPr>
        <p:spPr>
          <a:xfrm>
            <a:off x="6514486" y="1130299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时间日志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72F822-027F-443A-94DF-B395B730D57E}"/>
              </a:ext>
            </a:extLst>
          </p:cNvPr>
          <p:cNvSpPr/>
          <p:nvPr/>
        </p:nvSpPr>
        <p:spPr>
          <a:xfrm>
            <a:off x="6514486" y="1812775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8FAE5F-FAD9-4358-89A0-80D89AA73774}"/>
              </a:ext>
            </a:extLst>
          </p:cNvPr>
          <p:cNvSpPr/>
          <p:nvPr/>
        </p:nvSpPr>
        <p:spPr>
          <a:xfrm>
            <a:off x="6514486" y="2021702"/>
            <a:ext cx="4182524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每日进行计划时长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历史待办、历史计划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849D9-EFE4-4339-AFFF-136990324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47E23C-7422-4A98-934B-D344C6730F4C}"/>
              </a:ext>
            </a:extLst>
          </p:cNvPr>
          <p:cNvSpPr/>
          <p:nvPr/>
        </p:nvSpPr>
        <p:spPr>
          <a:xfrm>
            <a:off x="2059562" y="1422686"/>
            <a:ext cx="2471536" cy="54031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617265-054C-42C7-B998-AF474D66D3D9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技术方案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3D26B0-AD2B-4CE6-A46B-277E184C8BE9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EBCEFAA-5E6D-4EF8-909E-D97D55DF716F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5D664D2-E09A-49A1-A603-78F844AB9DF8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4" name="图形 13" descr="试管">
              <a:extLst>
                <a:ext uri="{FF2B5EF4-FFF2-40B4-BE49-F238E27FC236}">
                  <a16:creationId xmlns:a16="http://schemas.microsoft.com/office/drawing/2014/main" id="{E3121815-9C92-468A-A8EE-D79264CCC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A7CEB46-E452-45B5-87E0-5A7EDA82F30E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06260C-AA29-4E8C-AEA9-79B16F7A3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21" y="1221657"/>
            <a:ext cx="2539893" cy="550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2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BBF898C-9F2C-49C3-A561-CF32D902F22B}"/>
              </a:ext>
            </a:extLst>
          </p:cNvPr>
          <p:cNvSpPr/>
          <p:nvPr/>
        </p:nvSpPr>
        <p:spPr>
          <a:xfrm>
            <a:off x="2204720" y="0"/>
            <a:ext cx="998728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22">
            <a:extLst>
              <a:ext uri="{FF2B5EF4-FFF2-40B4-BE49-F238E27FC236}">
                <a16:creationId xmlns:a16="http://schemas.microsoft.com/office/drawing/2014/main" id="{39FF906F-0DE3-4FF3-BEAD-E5259CA4686B}"/>
              </a:ext>
            </a:extLst>
          </p:cNvPr>
          <p:cNvSpPr/>
          <p:nvPr/>
        </p:nvSpPr>
        <p:spPr>
          <a:xfrm rot="16200000">
            <a:off x="813888" y="4983937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2">
            <a:extLst>
              <a:ext uri="{FF2B5EF4-FFF2-40B4-BE49-F238E27FC236}">
                <a16:creationId xmlns:a16="http://schemas.microsoft.com/office/drawing/2014/main" id="{5AEDD65D-29AB-4827-A014-7F5EE763CC23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D99C-C4BF-4B5C-83D8-133E59DB9E97}"/>
              </a:ext>
            </a:extLst>
          </p:cNvPr>
          <p:cNvSpPr/>
          <p:nvPr/>
        </p:nvSpPr>
        <p:spPr>
          <a:xfrm>
            <a:off x="6434638" y="1553592"/>
            <a:ext cx="21836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cs typeface="+mn-ea"/>
                <a:sym typeface="+mn-lt"/>
              </a:rPr>
              <a:t>成就</a:t>
            </a:r>
            <a:r>
              <a:rPr lang="en-US" altLang="zh-CN" sz="3200" dirty="0">
                <a:cs typeface="+mn-ea"/>
                <a:sym typeface="+mn-lt"/>
              </a:rPr>
              <a:t>&amp;</a:t>
            </a:r>
            <a:r>
              <a:rPr lang="zh-CN" altLang="en-US" sz="3200" dirty="0">
                <a:cs typeface="+mn-ea"/>
                <a:sym typeface="+mn-lt"/>
              </a:rPr>
              <a:t>勋章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72F822-027F-443A-94DF-B395B730D57E}"/>
              </a:ext>
            </a:extLst>
          </p:cNvPr>
          <p:cNvSpPr/>
          <p:nvPr/>
        </p:nvSpPr>
        <p:spPr>
          <a:xfrm>
            <a:off x="6434638" y="2236068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8FAE5F-FAD9-4358-89A0-80D89AA73774}"/>
              </a:ext>
            </a:extLst>
          </p:cNvPr>
          <p:cNvSpPr/>
          <p:nvPr/>
        </p:nvSpPr>
        <p:spPr>
          <a:xfrm>
            <a:off x="6434638" y="2425208"/>
            <a:ext cx="4262372" cy="2366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累积成就：完成今日待办日期、进行计划时长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事件成就：连续完成今日待办日期、单日计划时长、今日待办完成计划数量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849D9-EFE4-4339-AFFF-136990324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617265-054C-42C7-B998-AF474D66D3D9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技术方案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3D26B0-AD2B-4CE6-A46B-277E184C8BE9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EBCEFAA-5E6D-4EF8-909E-D97D55DF716F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5D664D2-E09A-49A1-A603-78F844AB9DF8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4" name="图形 13" descr="试管">
              <a:extLst>
                <a:ext uri="{FF2B5EF4-FFF2-40B4-BE49-F238E27FC236}">
                  <a16:creationId xmlns:a16="http://schemas.microsoft.com/office/drawing/2014/main" id="{E3121815-9C92-468A-A8EE-D79264CCC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A7CEB46-E452-45B5-87E0-5A7EDA82F30E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8EFCD47-48EF-44F8-91AF-EBEA1123B599}"/>
              </a:ext>
            </a:extLst>
          </p:cNvPr>
          <p:cNvSpPr/>
          <p:nvPr/>
        </p:nvSpPr>
        <p:spPr>
          <a:xfrm>
            <a:off x="1574839" y="1630103"/>
            <a:ext cx="16081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排行榜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A8247F-72A4-479A-A078-20A5B05304E6}"/>
              </a:ext>
            </a:extLst>
          </p:cNvPr>
          <p:cNvSpPr/>
          <p:nvPr/>
        </p:nvSpPr>
        <p:spPr>
          <a:xfrm>
            <a:off x="1574839" y="2312579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BC3FE15-07D8-412C-9AC8-3BD0F02AC80E}"/>
              </a:ext>
            </a:extLst>
          </p:cNvPr>
          <p:cNvSpPr/>
          <p:nvPr/>
        </p:nvSpPr>
        <p:spPr>
          <a:xfrm>
            <a:off x="1574839" y="2521506"/>
            <a:ext cx="4182524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世界排行榜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好友排行榜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以进行计划时长排名，展示前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名和用户排名</a:t>
            </a:r>
          </a:p>
        </p:txBody>
      </p:sp>
    </p:spTree>
    <p:extLst>
      <p:ext uri="{BB962C8B-B14F-4D97-AF65-F5344CB8AC3E}">
        <p14:creationId xmlns:p14="http://schemas.microsoft.com/office/powerpoint/2010/main" val="3602205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161765" y="-995298"/>
            <a:ext cx="6858002" cy="88421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5378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主要问题及技术关键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9DDF02-A951-4223-A906-4B842F9CF4A0}"/>
              </a:ext>
            </a:extLst>
          </p:cNvPr>
          <p:cNvGrpSpPr/>
          <p:nvPr/>
        </p:nvGrpSpPr>
        <p:grpSpPr>
          <a:xfrm>
            <a:off x="1395692" y="1975339"/>
            <a:ext cx="783759" cy="783759"/>
            <a:chOff x="7618532" y="3666322"/>
            <a:chExt cx="783759" cy="7837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5E169E-065E-4C90-B3CD-8C21351B46F3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637B4C-46B2-41E7-9D3F-44A614A6C623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20" name="图形 19" descr="试管">
              <a:extLst>
                <a:ext uri="{FF2B5EF4-FFF2-40B4-BE49-F238E27FC236}">
                  <a16:creationId xmlns:a16="http://schemas.microsoft.com/office/drawing/2014/main" id="{9322F5F4-AE51-49FA-9DEF-1CA8F1FC0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pic>
        <p:nvPicPr>
          <p:cNvPr id="21" name="图片 20" descr="图片包含 物体&#10;&#10;描述已自动生成">
            <a:extLst>
              <a:ext uri="{FF2B5EF4-FFF2-40B4-BE49-F238E27FC236}">
                <a16:creationId xmlns:a16="http://schemas.microsoft.com/office/drawing/2014/main" id="{B94F52F1-CE79-4FE4-BEE3-4F2CFEAE7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4BC776-EECD-4D3B-987F-15A6AA0CE48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58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D95F55D-3A8D-4263-A05B-003320095518}"/>
              </a:ext>
            </a:extLst>
          </p:cNvPr>
          <p:cNvSpPr/>
          <p:nvPr/>
        </p:nvSpPr>
        <p:spPr>
          <a:xfrm>
            <a:off x="1036948" y="2296295"/>
            <a:ext cx="3299634" cy="3924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4000" sy="104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59798C-A2B0-466A-9C2B-1035B213C26C}"/>
              </a:ext>
            </a:extLst>
          </p:cNvPr>
          <p:cNvGrpSpPr/>
          <p:nvPr/>
        </p:nvGrpSpPr>
        <p:grpSpPr>
          <a:xfrm>
            <a:off x="1217495" y="1534942"/>
            <a:ext cx="2949152" cy="4560253"/>
            <a:chOff x="1217495" y="1534942"/>
            <a:chExt cx="2949152" cy="456025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07F48A-6161-4491-947E-6F13838F9772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91374A-E921-4394-A3E3-1259366279F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90F51EE3-00FF-41F8-82EA-E189F0C51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B1B8DAE-FD39-43B8-BAAC-4B28674E13A1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BE0BAE-D1A2-4578-A203-726CD754F7AB}"/>
                </a:ext>
              </a:extLst>
            </p:cNvPr>
            <p:cNvSpPr txBox="1"/>
            <p:nvPr/>
          </p:nvSpPr>
          <p:spPr>
            <a:xfrm>
              <a:off x="2144532" y="1969314"/>
              <a:ext cx="1132429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前端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1622DB-2F5A-40A6-983D-B7F46CD65EB3}"/>
                </a:ext>
              </a:extLst>
            </p:cNvPr>
            <p:cNvSpPr/>
            <p:nvPr/>
          </p:nvSpPr>
          <p:spPr>
            <a:xfrm>
              <a:off x="1320727" y="3104619"/>
              <a:ext cx="2845919" cy="1670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>
                  <a:cs typeface="+mn-ea"/>
                  <a:sym typeface="+mn-lt"/>
                </a:rPr>
                <a:t>不同屏幕自适应</a:t>
              </a:r>
              <a:endParaRPr lang="en-US" altLang="zh-CN" dirty="0">
                <a:cs typeface="+mn-ea"/>
                <a:sym typeface="+mn-lt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dirty="0">
                  <a:cs typeface="+mn-ea"/>
                  <a:sym typeface="+mn-lt"/>
                </a:rPr>
                <a:t>用户数据可视化</a:t>
              </a:r>
              <a:endParaRPr lang="en-US" altLang="zh-CN" dirty="0">
                <a:cs typeface="+mn-ea"/>
                <a:sym typeface="+mn-lt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b="1" dirty="0">
                  <a:cs typeface="+mn-ea"/>
                  <a:sym typeface="+mn-lt"/>
                </a:rPr>
                <a:t>H5+android</a:t>
              </a:r>
              <a:r>
                <a:rPr lang="zh-CN" altLang="en-US" b="1" dirty="0">
                  <a:cs typeface="+mn-ea"/>
                  <a:sym typeface="+mn-lt"/>
                </a:rPr>
                <a:t>混合开发</a:t>
              </a:r>
              <a:endParaRPr lang="en-US" altLang="zh-CN" b="1" dirty="0">
                <a:cs typeface="+mn-ea"/>
                <a:sym typeface="+mn-lt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7C1DCA-7671-4B33-82D1-24B9C3C99B05}"/>
              </a:ext>
            </a:extLst>
          </p:cNvPr>
          <p:cNvGrpSpPr/>
          <p:nvPr/>
        </p:nvGrpSpPr>
        <p:grpSpPr>
          <a:xfrm>
            <a:off x="4610938" y="1534942"/>
            <a:ext cx="2949152" cy="4560253"/>
            <a:chOff x="1217495" y="1534942"/>
            <a:chExt cx="2949152" cy="456025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FC48DA2-095E-477D-8DAA-1C0FC9AD8871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B11670-EDF8-469A-9B8B-D7FF5D00D838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764F9A9A-681B-40DB-AFC2-F2FE69D3E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5A2F3D5-FB04-47AE-AC1B-5D9E7D790CD7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A913032-94E1-4E2B-85C4-E4919F7B01E7}"/>
                </a:ext>
              </a:extLst>
            </p:cNvPr>
            <p:cNvSpPr txBox="1"/>
            <p:nvPr/>
          </p:nvSpPr>
          <p:spPr>
            <a:xfrm>
              <a:off x="2144532" y="1969314"/>
              <a:ext cx="1089460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云存储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41DDA88-EFCF-49C5-944B-831A3D9CFFB8}"/>
                </a:ext>
              </a:extLst>
            </p:cNvPr>
            <p:cNvSpPr/>
            <p:nvPr/>
          </p:nvSpPr>
          <p:spPr>
            <a:xfrm>
              <a:off x="1276144" y="3104619"/>
              <a:ext cx="2890503" cy="1566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>
                  <a:cs typeface="+mn-ea"/>
                  <a:sym typeface="+mn-lt"/>
                </a:rPr>
                <a:t>数据库设计</a:t>
              </a:r>
              <a:endParaRPr lang="en-US" altLang="zh-CN" dirty="0">
                <a:cs typeface="+mn-ea"/>
                <a:sym typeface="+mn-lt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数据部署云端</a:t>
              </a:r>
              <a:endParaRPr lang="en-US" altLang="zh-CN" b="1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0F9C6E8-348B-489E-B329-CF4EE8533539}"/>
              </a:ext>
            </a:extLst>
          </p:cNvPr>
          <p:cNvGrpSpPr/>
          <p:nvPr/>
        </p:nvGrpSpPr>
        <p:grpSpPr>
          <a:xfrm>
            <a:off x="7992180" y="1534942"/>
            <a:ext cx="2982325" cy="4560253"/>
            <a:chOff x="1217495" y="1534942"/>
            <a:chExt cx="2982325" cy="456025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997AB2C-D38F-4B80-96C6-67784B91DCDB}"/>
                </a:ext>
              </a:extLst>
            </p:cNvPr>
            <p:cNvSpPr/>
            <p:nvPr/>
          </p:nvSpPr>
          <p:spPr>
            <a:xfrm>
              <a:off x="1217495" y="2430373"/>
              <a:ext cx="2949152" cy="3664822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AC9249B-E406-4B83-9D4D-23EF87B1262D}"/>
                </a:ext>
              </a:extLst>
            </p:cNvPr>
            <p:cNvGrpSpPr/>
            <p:nvPr/>
          </p:nvGrpSpPr>
          <p:grpSpPr>
            <a:xfrm>
              <a:off x="1975644" y="1534942"/>
              <a:ext cx="1464104" cy="1467970"/>
              <a:chOff x="-241777" y="2085393"/>
              <a:chExt cx="6028517" cy="6044432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1E8F9DA8-9D2E-4AE2-B29E-CE26D298A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-249734" y="2093350"/>
                <a:ext cx="6044432" cy="6028517"/>
              </a:xfrm>
              <a:custGeom>
                <a:avLst/>
                <a:gdLst>
                  <a:gd name="connsiteX0" fmla="*/ 1419830 w 5192719"/>
                  <a:gd name="connsiteY0" fmla="*/ 1071584 h 5179047"/>
                  <a:gd name="connsiteX1" fmla="*/ 1063148 w 5192719"/>
                  <a:gd name="connsiteY1" fmla="*/ 3886570 h 5179047"/>
                  <a:gd name="connsiteX2" fmla="*/ 3878135 w 5192719"/>
                  <a:gd name="connsiteY2" fmla="*/ 4243251 h 5179047"/>
                  <a:gd name="connsiteX3" fmla="*/ 4234816 w 5192719"/>
                  <a:gd name="connsiteY3" fmla="*/ 1428265 h 5179047"/>
                  <a:gd name="connsiteX4" fmla="*/ 1419830 w 5192719"/>
                  <a:gd name="connsiteY4" fmla="*/ 1071584 h 5179047"/>
                  <a:gd name="connsiteX5" fmla="*/ 0 w 5192719"/>
                  <a:gd name="connsiteY5" fmla="*/ 0 h 5179047"/>
                  <a:gd name="connsiteX6" fmla="*/ 5192719 w 5192719"/>
                  <a:gd name="connsiteY6" fmla="*/ 0 h 5179047"/>
                  <a:gd name="connsiteX7" fmla="*/ 5192719 w 5192719"/>
                  <a:gd name="connsiteY7" fmla="*/ 5179047 h 5179047"/>
                  <a:gd name="connsiteX8" fmla="*/ 0 w 5192719"/>
                  <a:gd name="connsiteY8" fmla="*/ 5179047 h 517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92719" h="5179047">
                    <a:moveTo>
                      <a:pt x="1419830" y="1071584"/>
                    </a:moveTo>
                    <a:cubicBezTo>
                      <a:pt x="543998" y="1750426"/>
                      <a:pt x="384306" y="3010738"/>
                      <a:pt x="1063148" y="3886570"/>
                    </a:cubicBezTo>
                    <a:cubicBezTo>
                      <a:pt x="1741991" y="4762402"/>
                      <a:pt x="3002303" y="4922093"/>
                      <a:pt x="3878135" y="4243251"/>
                    </a:cubicBezTo>
                    <a:cubicBezTo>
                      <a:pt x="4753967" y="3564409"/>
                      <a:pt x="4913658" y="2304096"/>
                      <a:pt x="4234816" y="1428265"/>
                    </a:cubicBezTo>
                    <a:cubicBezTo>
                      <a:pt x="3555974" y="552433"/>
                      <a:pt x="2295661" y="392741"/>
                      <a:pt x="1419830" y="1071584"/>
                    </a:cubicBezTo>
                    <a:close/>
                    <a:moveTo>
                      <a:pt x="0" y="0"/>
                    </a:moveTo>
                    <a:lnTo>
                      <a:pt x="5192719" y="0"/>
                    </a:lnTo>
                    <a:lnTo>
                      <a:pt x="5192719" y="5179047"/>
                    </a:lnTo>
                    <a:lnTo>
                      <a:pt x="0" y="5179047"/>
                    </a:lnTo>
                    <a:close/>
                  </a:path>
                </a:pathLst>
              </a:custGeom>
            </p:spPr>
          </p:pic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0A14F6B-4D42-43C8-B569-4B0B3ECA9439}"/>
                  </a:ext>
                </a:extLst>
              </p:cNvPr>
              <p:cNvSpPr/>
              <p:nvPr/>
            </p:nvSpPr>
            <p:spPr>
              <a:xfrm>
                <a:off x="453629" y="2922894"/>
                <a:ext cx="4485902" cy="44859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3000" sy="103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F5A3F71-7602-4336-96A6-9E044B6C6F50}"/>
                </a:ext>
              </a:extLst>
            </p:cNvPr>
            <p:cNvSpPr txBox="1"/>
            <p:nvPr/>
          </p:nvSpPr>
          <p:spPr>
            <a:xfrm>
              <a:off x="2144532" y="1969314"/>
              <a:ext cx="1128251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交互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56FFCF0-EC1A-4615-BD78-B6B7647C7690}"/>
                </a:ext>
              </a:extLst>
            </p:cNvPr>
            <p:cNvSpPr/>
            <p:nvPr/>
          </p:nvSpPr>
          <p:spPr>
            <a:xfrm>
              <a:off x="1217496" y="3104619"/>
              <a:ext cx="2982324" cy="1116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多用户异步交互</a:t>
              </a:r>
              <a:endParaRPr lang="en-US" altLang="zh-CN" b="1" dirty="0">
                <a:cs typeface="+mn-ea"/>
                <a:sym typeface="+mn-lt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数据更新</a:t>
              </a: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FE50DE9D-BB7D-46A9-8013-C542E4FB3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0B680B9F-533F-4492-8DF0-C243E4381F29}"/>
              </a:ext>
            </a:extLst>
          </p:cNvPr>
          <p:cNvSpPr txBox="1"/>
          <p:nvPr/>
        </p:nvSpPr>
        <p:spPr>
          <a:xfrm>
            <a:off x="1304585" y="531556"/>
            <a:ext cx="3531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主要问题及技术关键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D78AE47-9D4C-4DFE-A192-7FC47270F338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E1DB9E8-BE0C-4575-A5EE-C9C66DA83EC8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70F05A8-BAA1-483A-8865-52D2FF19FF81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59" name="图形 58" descr="试管">
              <a:extLst>
                <a:ext uri="{FF2B5EF4-FFF2-40B4-BE49-F238E27FC236}">
                  <a16:creationId xmlns:a16="http://schemas.microsoft.com/office/drawing/2014/main" id="{BDF80A6C-AF1D-41AE-9C21-D7E34D29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97EFD953-7678-4E66-A5A0-92FD63BA4062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99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7969 0.005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69 0.00533 L 0.55469 -0.0004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-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建筑物, 道路, 草&#10;&#10;描述已自动生成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0"/>
            <a:ext cx="9135417" cy="6858000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6995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预期目标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1275270" y="1975340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0" name="图片 49" descr="图片包含 物体&#10;&#10;描述已自动生成">
            <a:extLst>
              <a:ext uri="{FF2B5EF4-FFF2-40B4-BE49-F238E27FC236}">
                <a16:creationId xmlns:a16="http://schemas.microsoft.com/office/drawing/2014/main" id="{FA9278B1-68E0-48AC-B603-459873BDA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56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预期目标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-45512" y="1543979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65787" y="5222323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预期目标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D815F07-E2E5-4F11-B57D-5E765C578AA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FB3D2BF-B70A-4121-AC27-20EB72F99138}"/>
              </a:ext>
            </a:extLst>
          </p:cNvPr>
          <p:cNvSpPr/>
          <p:nvPr/>
        </p:nvSpPr>
        <p:spPr>
          <a:xfrm>
            <a:off x="5503655" y="1987212"/>
            <a:ext cx="5778131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研究游戏化、行为改变，调研并初步设计游戏化个人管理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app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总结游戏化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方法和设计模式，完成详细设计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根据设计，编码实现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对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进行测试和优化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完成毕业论文及相关文档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6.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完成毕业设计外文翻译</a:t>
            </a:r>
          </a:p>
        </p:txBody>
      </p:sp>
    </p:spTree>
    <p:extLst>
      <p:ext uri="{BB962C8B-B14F-4D97-AF65-F5344CB8AC3E}">
        <p14:creationId xmlns:p14="http://schemas.microsoft.com/office/powerpoint/2010/main" val="149103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0863" y="-1100527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研究进度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BF7E25-7920-41E3-AC83-B0653D73E828}"/>
              </a:ext>
            </a:extLst>
          </p:cNvPr>
          <p:cNvGrpSpPr/>
          <p:nvPr/>
        </p:nvGrpSpPr>
        <p:grpSpPr>
          <a:xfrm>
            <a:off x="1384881" y="1975339"/>
            <a:ext cx="783759" cy="783759"/>
            <a:chOff x="7504635" y="3112377"/>
            <a:chExt cx="783759" cy="78375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2C60D4-CCF1-44F8-A477-EFED64C9C553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39B7799-7C6D-491C-B1EA-50AF1F495EDC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0F9B627D-3DE5-4C30-847B-264BA5B5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21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8832758" y="175472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课题任务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8832758" y="798348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主要内容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8845699" y="274804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技术方案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195FF5-DE73-4F15-B0CD-65BE27295486}"/>
              </a:ext>
            </a:extLst>
          </p:cNvPr>
          <p:cNvSpPr txBox="1"/>
          <p:nvPr/>
        </p:nvSpPr>
        <p:spPr>
          <a:xfrm>
            <a:off x="8833880" y="556188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研究进度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5586C0D-D188-487D-9B3D-45BEAD7EFC06}"/>
              </a:ext>
            </a:extLst>
          </p:cNvPr>
          <p:cNvGrpSpPr/>
          <p:nvPr/>
        </p:nvGrpSpPr>
        <p:grpSpPr>
          <a:xfrm>
            <a:off x="7724749" y="5405221"/>
            <a:ext cx="783759" cy="783759"/>
            <a:chOff x="7504635" y="3112377"/>
            <a:chExt cx="783759" cy="783759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B3A38AC-A682-4CD6-8B6E-71D5009D349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6C269E-7FB3-4127-8989-C8D44FB4FE69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3A0504E5-0D29-4F8A-861C-4D22B0544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7723627" y="1593458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7736568" y="2548925"/>
            <a:ext cx="783759" cy="783759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7723626" y="637532"/>
            <a:ext cx="782786" cy="783758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6EFA36-C829-4420-AB53-A49DF5A7F49C}"/>
              </a:ext>
            </a:extLst>
          </p:cNvPr>
          <p:cNvGrpSpPr/>
          <p:nvPr/>
        </p:nvGrpSpPr>
        <p:grpSpPr>
          <a:xfrm>
            <a:off x="0" y="-495580"/>
            <a:ext cx="7891109" cy="7698892"/>
            <a:chOff x="0" y="-495580"/>
            <a:chExt cx="7891109" cy="769889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896BB32-8380-4F36-8C46-10A460C07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" r="17803"/>
            <a:stretch/>
          </p:blipFill>
          <p:spPr>
            <a:xfrm>
              <a:off x="0" y="-24943"/>
              <a:ext cx="7723626" cy="6882943"/>
            </a:xfrm>
            <a:custGeom>
              <a:avLst/>
              <a:gdLst>
                <a:gd name="connsiteX0" fmla="*/ 0 w 7723626"/>
                <a:gd name="connsiteY0" fmla="*/ 0 h 6882943"/>
                <a:gd name="connsiteX1" fmla="*/ 5399450 w 7723626"/>
                <a:gd name="connsiteY1" fmla="*/ 6837 h 6882943"/>
                <a:gd name="connsiteX2" fmla="*/ 3297932 w 7723626"/>
                <a:gd name="connsiteY2" fmla="*/ 4919720 h 6882943"/>
                <a:gd name="connsiteX3" fmla="*/ 7723626 w 7723626"/>
                <a:gd name="connsiteY3" fmla="*/ 6882942 h 6882943"/>
                <a:gd name="connsiteX4" fmla="*/ 0 w 7723626"/>
                <a:gd name="connsiteY4" fmla="*/ 6882943 h 6882943"/>
                <a:gd name="connsiteX5" fmla="*/ 0 w 7723626"/>
                <a:gd name="connsiteY5" fmla="*/ 0 h 688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3626" h="6882943">
                  <a:moveTo>
                    <a:pt x="0" y="0"/>
                  </a:moveTo>
                  <a:lnTo>
                    <a:pt x="5399450" y="6837"/>
                  </a:lnTo>
                  <a:lnTo>
                    <a:pt x="3297932" y="4919720"/>
                  </a:lnTo>
                  <a:lnTo>
                    <a:pt x="7723626" y="6882942"/>
                  </a:lnTo>
                  <a:lnTo>
                    <a:pt x="0" y="688294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D417C59-D63F-438A-B746-E8A83A22C008}"/>
                </a:ext>
              </a:extLst>
            </p:cNvPr>
            <p:cNvSpPr/>
            <p:nvPr/>
          </p:nvSpPr>
          <p:spPr>
            <a:xfrm rot="6838167">
              <a:off x="5329341" y="3467694"/>
              <a:ext cx="179999" cy="49435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527940-B9C3-4A32-914B-C2E213349F65}"/>
                </a:ext>
              </a:extLst>
            </p:cNvPr>
            <p:cNvSpPr/>
            <p:nvPr/>
          </p:nvSpPr>
          <p:spPr>
            <a:xfrm rot="1404088">
              <a:off x="3808190" y="-495580"/>
              <a:ext cx="158550" cy="769889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9B8D1E-45F0-402C-B9AA-870AE7D76D1E}"/>
              </a:ext>
            </a:extLst>
          </p:cNvPr>
          <p:cNvGrpSpPr/>
          <p:nvPr/>
        </p:nvGrpSpPr>
        <p:grpSpPr>
          <a:xfrm>
            <a:off x="4629637" y="2742238"/>
            <a:ext cx="2196813" cy="1446550"/>
            <a:chOff x="4023223" y="2630592"/>
            <a:chExt cx="2196813" cy="144655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792EE0-0A94-4B1A-89B0-B8AEF3BFFF8B}"/>
                </a:ext>
              </a:extLst>
            </p:cNvPr>
            <p:cNvSpPr txBox="1"/>
            <p:nvPr/>
          </p:nvSpPr>
          <p:spPr>
            <a:xfrm>
              <a:off x="4621666" y="285903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目录</a:t>
              </a:r>
              <a:endParaRPr lang="en-US" altLang="zh-CN" sz="4800" dirty="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EB05E47-9AE4-4075-B06B-0EAC8175E536}"/>
                </a:ext>
              </a:extLst>
            </p:cNvPr>
            <p:cNvSpPr/>
            <p:nvPr/>
          </p:nvSpPr>
          <p:spPr>
            <a:xfrm>
              <a:off x="4565416" y="3510999"/>
              <a:ext cx="16546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ONTENTS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34987F0-E0CB-448B-93C2-1AED92645BA7}"/>
                </a:ext>
              </a:extLst>
            </p:cNvPr>
            <p:cNvSpPr/>
            <p:nvPr/>
          </p:nvSpPr>
          <p:spPr>
            <a:xfrm>
              <a:off x="4023223" y="2630592"/>
              <a:ext cx="552303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800" dirty="0">
                  <a:latin typeface="FangSong" panose="02010609060101010101" pitchFamily="49" charset="-122"/>
                  <a:ea typeface="FangSong" panose="02010609060101010101" pitchFamily="49" charset="-122"/>
                  <a:cs typeface="+mn-ea"/>
                  <a:sym typeface="+mn-lt"/>
                </a:rPr>
                <a:t>C</a:t>
              </a:r>
              <a:endParaRPr lang="zh-CN" altLang="en-US" sz="8800" dirty="0">
                <a:latin typeface="FangSong" panose="02010609060101010101" pitchFamily="49" charset="-122"/>
                <a:ea typeface="FangSong" panose="020106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506943"/>
            <a:ext cx="2227605" cy="457245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D2C7184-C377-4643-890D-46AEA41B7A06}"/>
              </a:ext>
            </a:extLst>
          </p:cNvPr>
          <p:cNvSpPr txBox="1"/>
          <p:nvPr/>
        </p:nvSpPr>
        <p:spPr>
          <a:xfrm>
            <a:off x="8832758" y="369839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技术关键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A315281-479F-4912-8D91-00519AC27934}"/>
              </a:ext>
            </a:extLst>
          </p:cNvPr>
          <p:cNvGrpSpPr/>
          <p:nvPr/>
        </p:nvGrpSpPr>
        <p:grpSpPr>
          <a:xfrm>
            <a:off x="7723627" y="3499277"/>
            <a:ext cx="783759" cy="783759"/>
            <a:chOff x="7618532" y="3666322"/>
            <a:chExt cx="783759" cy="783759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38306FF-3295-4AEF-AECF-E944CF5617D2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59F4CCA6-82C1-4FE5-8185-88D619421FBB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55" name="图形 54" descr="试管">
              <a:extLst>
                <a:ext uri="{FF2B5EF4-FFF2-40B4-BE49-F238E27FC236}">
                  <a16:creationId xmlns:a16="http://schemas.microsoft.com/office/drawing/2014/main" id="{61FC565A-643C-4798-8A31-136DBCAF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1671E458-93B7-4066-BA5B-80650A3A647E}"/>
              </a:ext>
            </a:extLst>
          </p:cNvPr>
          <p:cNvSpPr txBox="1"/>
          <p:nvPr/>
        </p:nvSpPr>
        <p:spPr>
          <a:xfrm>
            <a:off x="8845699" y="462450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预期目标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B12B181-685C-4D23-B066-D89CF21F4916}"/>
              </a:ext>
            </a:extLst>
          </p:cNvPr>
          <p:cNvGrpSpPr/>
          <p:nvPr/>
        </p:nvGrpSpPr>
        <p:grpSpPr>
          <a:xfrm>
            <a:off x="7736568" y="4463238"/>
            <a:ext cx="782786" cy="783758"/>
            <a:chOff x="7473473" y="880941"/>
            <a:chExt cx="782786" cy="783758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1919C166-0968-4794-8D1C-223ECD7BE453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BB272F14-17C5-4E47-8AE0-6F54C84561BB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65" name="图形 64" descr="铅笔">
              <a:extLst>
                <a:ext uri="{FF2B5EF4-FFF2-40B4-BE49-F238E27FC236}">
                  <a16:creationId xmlns:a16="http://schemas.microsoft.com/office/drawing/2014/main" id="{E3085DAB-77F3-4DD5-AB34-479B6F59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377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FE50DE9D-BB7D-46A9-8013-C542E4FB3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7192D59-0D8E-4876-8B89-594B7B128FE2}"/>
              </a:ext>
            </a:extLst>
          </p:cNvPr>
          <p:cNvSpPr txBox="1"/>
          <p:nvPr/>
        </p:nvSpPr>
        <p:spPr>
          <a:xfrm>
            <a:off x="1326579" y="47708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研究结果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728F7A6-7394-48E4-8589-3BD57CD6016D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55FED20-EB9B-4CB9-A5E7-25DDEB41D15B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01A4131-948C-41C9-98E4-2C1B345F95D0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5" name="KSO_Shape">
              <a:extLst>
                <a:ext uri="{FF2B5EF4-FFF2-40B4-BE49-F238E27FC236}">
                  <a16:creationId xmlns:a16="http://schemas.microsoft.com/office/drawing/2014/main" id="{E58B2070-09A0-442F-96C0-BFFCF839E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5F51FB0D-E831-42F2-8965-0F479D78308D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56E03A1A-108F-4A29-9FB2-7C7EE6A3D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2844"/>
              </p:ext>
            </p:extLst>
          </p:nvPr>
        </p:nvGraphicFramePr>
        <p:xfrm>
          <a:off x="2506258" y="1486733"/>
          <a:ext cx="7179483" cy="4861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556">
                  <a:extLst>
                    <a:ext uri="{9D8B030D-6E8A-4147-A177-3AD203B41FA5}">
                      <a16:colId xmlns:a16="http://schemas.microsoft.com/office/drawing/2014/main" val="2965771243"/>
                    </a:ext>
                  </a:extLst>
                </a:gridCol>
                <a:gridCol w="4823927">
                  <a:extLst>
                    <a:ext uri="{9D8B030D-6E8A-4147-A177-3AD203B41FA5}">
                      <a16:colId xmlns:a16="http://schemas.microsoft.com/office/drawing/2014/main" val="1846129988"/>
                    </a:ext>
                  </a:extLst>
                </a:gridCol>
              </a:tblGrid>
              <a:tr h="5316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安排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64552"/>
                  </a:ext>
                </a:extLst>
              </a:tr>
              <a:tr h="53167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pc="0" dirty="0"/>
                        <a:t>2019</a:t>
                      </a:r>
                      <a:r>
                        <a:rPr lang="zh-CN" altLang="en-US" spc="0" dirty="0"/>
                        <a:t>年</a:t>
                      </a:r>
                      <a:r>
                        <a:rPr lang="en-US" altLang="zh-CN" spc="0" dirty="0"/>
                        <a:t>12</a:t>
                      </a:r>
                      <a:r>
                        <a:rPr lang="zh-CN" altLang="en-US" spc="0" dirty="0"/>
                        <a:t>月</a:t>
                      </a:r>
                      <a:r>
                        <a:rPr lang="en-US" altLang="zh-CN" spc="0" dirty="0"/>
                        <a:t>30</a:t>
                      </a:r>
                      <a:r>
                        <a:rPr lang="zh-CN" altLang="en-US" spc="0" dirty="0"/>
                        <a:t>日</a:t>
                      </a:r>
                      <a:endParaRPr lang="en-US" altLang="zh-CN" spc="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pc="0" dirty="0"/>
                        <a:t>~2020</a:t>
                      </a:r>
                      <a:r>
                        <a:rPr lang="zh-CN" altLang="en-US" spc="0" dirty="0"/>
                        <a:t>年</a:t>
                      </a:r>
                      <a:r>
                        <a:rPr lang="en-US" altLang="zh-CN" spc="0" dirty="0"/>
                        <a:t>3</a:t>
                      </a:r>
                      <a:r>
                        <a:rPr lang="zh-CN" altLang="en-US" spc="0" dirty="0"/>
                        <a:t>月</a:t>
                      </a:r>
                      <a:r>
                        <a:rPr lang="en-US" altLang="zh-CN" spc="0" dirty="0"/>
                        <a:t>8</a:t>
                      </a:r>
                      <a:r>
                        <a:rPr lang="zh-CN" altLang="en-US" spc="0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研究游戏化、行为改变和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app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的开发方法，完成题目调研及开题工作。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12812"/>
                  </a:ext>
                </a:extLst>
              </a:tr>
              <a:tr h="53167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x-none" altLang="zh-CN" sz="1800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zh-CN" altLang="zh-CN" sz="1800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x-none" altLang="zh-CN" sz="1800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x-none" altLang="zh-CN" sz="1800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zh-CN" altLang="zh-CN" sz="1800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  <a:endParaRPr lang="en-US" altLang="zh-CN" sz="1800" kern="1200" spc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x-none" altLang="zh-CN" sz="1800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~3</a:t>
                      </a:r>
                      <a:r>
                        <a:rPr lang="zh-CN" altLang="zh-CN" sz="1800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x-none" altLang="zh-CN" sz="1800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zh-CN" altLang="zh-CN" sz="1800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  <a:endParaRPr lang="zh-CN" altLang="en-US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总结游戏化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开发方法和设计模式。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37334"/>
                  </a:ext>
                </a:extLst>
              </a:tr>
              <a:tr h="53167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~5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设计游戏化个人管理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，软件开发与实现。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7871"/>
                  </a:ext>
                </a:extLst>
              </a:tr>
              <a:tr h="53167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~5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游戏化任务管理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的测试与优化。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27585"/>
                  </a:ext>
                </a:extLst>
              </a:tr>
              <a:tr h="53167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~6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x-none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完成毕业论文，提交软件及相关文档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0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66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8670" y="1265535"/>
            <a:ext cx="5236152" cy="151522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cs typeface="+mn-ea"/>
                <a:sym typeface="+mn-lt"/>
              </a:rPr>
              <a:t>谢谢各位老师</a:t>
            </a:r>
            <a:endParaRPr lang="en-US" altLang="zh-CN" sz="4800" b="1" dirty="0">
              <a:gradFill>
                <a:gsLst>
                  <a:gs pos="2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cs typeface="+mn-ea"/>
                <a:sym typeface="+mn-lt"/>
              </a:rPr>
              <a:t>敬请批评指正</a:t>
            </a:r>
            <a:endParaRPr lang="zh-CN" altLang="en-US" sz="4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  <p:sp>
        <p:nvSpPr>
          <p:cNvPr id="10" name="文本占位符 36">
            <a:extLst>
              <a:ext uri="{FF2B5EF4-FFF2-40B4-BE49-F238E27FC236}">
                <a16:creationId xmlns:a16="http://schemas.microsoft.com/office/drawing/2014/main" id="{F1541365-EFAC-4340-B588-A2E0B00077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6185" y="3603272"/>
            <a:ext cx="6553347" cy="4739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答辩人：金晨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指导老师：赵丰年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FD5D9E2-8EDC-4A22-9F2E-BD96F6CD2185}"/>
              </a:ext>
            </a:extLst>
          </p:cNvPr>
          <p:cNvCxnSpPr>
            <a:cxnSpLocks/>
          </p:cNvCxnSpPr>
          <p:nvPr/>
        </p:nvCxnSpPr>
        <p:spPr>
          <a:xfrm flipH="1">
            <a:off x="2341561" y="3840259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27FE4E1-E43A-4627-B14F-8BDA508052BB}"/>
              </a:ext>
            </a:extLst>
          </p:cNvPr>
          <p:cNvCxnSpPr>
            <a:cxnSpLocks/>
          </p:cNvCxnSpPr>
          <p:nvPr/>
        </p:nvCxnSpPr>
        <p:spPr>
          <a:xfrm flipH="1">
            <a:off x="9889532" y="3840259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15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7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55380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主要内容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614444-3880-4A71-B1CB-DE8B68C70AD6}"/>
              </a:ext>
            </a:extLst>
          </p:cNvPr>
          <p:cNvGrpSpPr/>
          <p:nvPr/>
        </p:nvGrpSpPr>
        <p:grpSpPr>
          <a:xfrm>
            <a:off x="1396665" y="1975340"/>
            <a:ext cx="782786" cy="783758"/>
            <a:chOff x="7505561" y="1999305"/>
            <a:chExt cx="782786" cy="78375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06ABC15-1198-40F7-92FE-342EADD3CF20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98DAEC-47F1-43B9-97B4-3D28D7E922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6" name="图形 15" descr="书架上的书籍">
              <a:extLst>
                <a:ext uri="{FF2B5EF4-FFF2-40B4-BE49-F238E27FC236}">
                  <a16:creationId xmlns:a16="http://schemas.microsoft.com/office/drawing/2014/main" id="{501B3013-478E-4AB0-9238-A126C49DB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17" name="图片 16" descr="图片包含 物体&#10;&#10;描述已自动生成">
            <a:extLst>
              <a:ext uri="{FF2B5EF4-FFF2-40B4-BE49-F238E27FC236}">
                <a16:creationId xmlns:a16="http://schemas.microsoft.com/office/drawing/2014/main" id="{B8C2091A-A55C-4670-BC96-0A29E4B63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A7F6CBA-F128-4338-8057-8E6759A7DEA3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01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-45512" y="1543979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16081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游戏化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358174" y="1961281"/>
            <a:ext cx="5713803" cy="373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游戏化就是将游戏的思维和游戏的机制运用到其他的领域，来引导用户互动和使用的方法。本课题要求对游戏化的设计模式（例如任务系统、升级、关卡、社交联系、经验值、虚拟物品、排行榜等）和行为改变技术进行研究，总结游戏化和行为改变设计的要素和方法，然后开发一款运行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Android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平台的游戏化个人管理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，提升用户体验的质量和工作效率。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F951459-025B-46BA-BB54-14E691869166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主要内容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79538BD-E956-49ED-B310-540DEC5C90DE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63C4429-3907-412C-BE05-A4A94D8F8B4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7D50A6E-C126-4884-B59E-5B805E751B7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38" name="图形 37" descr="书架上的书籍">
              <a:extLst>
                <a:ext uri="{FF2B5EF4-FFF2-40B4-BE49-F238E27FC236}">
                  <a16:creationId xmlns:a16="http://schemas.microsoft.com/office/drawing/2014/main" id="{41938532-AAED-497B-A8C3-0DEB4A1BC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074E3053-94DD-4ECC-AA62-4D2FB01170A4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482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建筑物, 道路, 草&#10;&#10;描述已自动生成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0"/>
            <a:ext cx="9135417" cy="6858000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6995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课题任务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1275270" y="1975340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0" name="图片 49" descr="图片包含 物体&#10;&#10;描述已自动生成">
            <a:extLst>
              <a:ext uri="{FF2B5EF4-FFF2-40B4-BE49-F238E27FC236}">
                <a16:creationId xmlns:a16="http://schemas.microsoft.com/office/drawing/2014/main" id="{FA9278B1-68E0-48AC-B603-459873BDA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>
                <a:cs typeface="+mn-ea"/>
                <a:sym typeface="+mn-lt"/>
              </a:rPr>
              <a:t>选题依据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90E6D42-EC8A-49F3-8FAC-246E4498E800}"/>
              </a:ext>
            </a:extLst>
          </p:cNvPr>
          <p:cNvSpPr/>
          <p:nvPr/>
        </p:nvSpPr>
        <p:spPr>
          <a:xfrm>
            <a:off x="673100" y="1713719"/>
            <a:ext cx="9851831" cy="49861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1000">
                <a:schemeClr val="accent3">
                  <a:alpha val="33000"/>
                </a:schemeClr>
              </a:gs>
              <a:gs pos="100000">
                <a:schemeClr val="accent3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804486" y="1872901"/>
            <a:ext cx="972044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zh-CN" dirty="0"/>
              <a:t>了解游戏化和行为改变相关应用领域背景知识，了解国内外行业标准、规范和技术发展趋势，理解其对环境以及社会可持续发展的影响，理解相关行业的政策和法律法规；</a:t>
            </a:r>
            <a:endParaRPr lang="en-US" altLang="zh-CN" dirty="0"/>
          </a:p>
          <a:p>
            <a:endParaRPr lang="zh-CN" altLang="zh-CN" dirty="0"/>
          </a:p>
          <a:p>
            <a:r>
              <a:rPr lang="x-none" altLang="zh-CN" dirty="0"/>
              <a:t>2. </a:t>
            </a:r>
            <a:r>
              <a:rPr lang="zh-CN" altLang="zh-CN" dirty="0"/>
              <a:t>在指导教师指导下阅读国内外文献和自学相关知识，并对游戏化、游戏化设计模式、行为改变技术进行研究和综述；</a:t>
            </a:r>
            <a:endParaRPr lang="en-US" altLang="zh-CN" dirty="0"/>
          </a:p>
          <a:p>
            <a:endParaRPr lang="zh-CN" altLang="zh-CN" dirty="0"/>
          </a:p>
          <a:p>
            <a:r>
              <a:rPr lang="x-none" altLang="zh-CN" dirty="0"/>
              <a:t>3. </a:t>
            </a:r>
            <a:r>
              <a:rPr lang="zh-CN" altLang="zh-CN" dirty="0"/>
              <a:t>参照</a:t>
            </a:r>
            <a:r>
              <a:rPr lang="x-none" altLang="zh-CN" dirty="0"/>
              <a:t>Jiffy</a:t>
            </a:r>
            <a:r>
              <a:rPr lang="zh-CN" altLang="zh-CN" dirty="0"/>
              <a:t>、</a:t>
            </a:r>
            <a:r>
              <a:rPr lang="x-none" altLang="zh-CN" dirty="0"/>
              <a:t>Time Recording Pro</a:t>
            </a:r>
            <a:r>
              <a:rPr lang="zh-CN" altLang="zh-CN" dirty="0"/>
              <a:t>、</a:t>
            </a:r>
            <a:r>
              <a:rPr lang="x-none" altLang="zh-CN" dirty="0"/>
              <a:t>Get it Done</a:t>
            </a:r>
            <a:r>
              <a:rPr lang="zh-CN" altLang="zh-CN" dirty="0"/>
              <a:t>、</a:t>
            </a:r>
            <a:r>
              <a:rPr lang="x-none" altLang="zh-CN" dirty="0"/>
              <a:t>MiniProject</a:t>
            </a:r>
            <a:r>
              <a:rPr lang="zh-CN" altLang="zh-CN" dirty="0"/>
              <a:t>等时间管理和任务管理</a:t>
            </a:r>
            <a:r>
              <a:rPr lang="x-none" altLang="zh-CN" dirty="0"/>
              <a:t>app</a:t>
            </a:r>
            <a:r>
              <a:rPr lang="zh-CN" altLang="zh-CN" dirty="0"/>
              <a:t>，设计一个游戏化的个人管理</a:t>
            </a:r>
            <a:r>
              <a:rPr lang="x-none" altLang="zh-CN" dirty="0"/>
              <a:t>Android App</a:t>
            </a:r>
            <a:r>
              <a:rPr lang="zh-CN" altLang="zh-CN" dirty="0"/>
              <a:t>，要求集成备忘录（</a:t>
            </a:r>
            <a:r>
              <a:rPr lang="x-none" altLang="zh-CN" dirty="0"/>
              <a:t>things on my mind</a:t>
            </a:r>
            <a:r>
              <a:rPr lang="zh-CN" altLang="zh-CN" dirty="0"/>
              <a:t>）、日历</a:t>
            </a:r>
            <a:r>
              <a:rPr lang="x-none" altLang="zh-CN" dirty="0"/>
              <a:t>&amp;</a:t>
            </a:r>
            <a:r>
              <a:rPr lang="zh-CN" altLang="zh-CN" dirty="0"/>
              <a:t>提醒、今日待办、计划系统（年月周）、时间日志等功能，并包括核心游戏化机制（例如：积分、勋章、排行榜、升级、社交等）和部分非核心机制（例如：虚拟化身、虚拟物品等），同时要求实现数据的可视化展示；所完成的</a:t>
            </a:r>
            <a:r>
              <a:rPr lang="x-none" altLang="zh-CN" dirty="0"/>
              <a:t>app</a:t>
            </a:r>
            <a:r>
              <a:rPr lang="zh-CN" altLang="zh-CN" dirty="0"/>
              <a:t>应符合任务管理和目标管理的基本规律，能够应用于现实生活和工作场景；系统编码，实现</a:t>
            </a:r>
            <a:r>
              <a:rPr lang="x-none" altLang="zh-CN" dirty="0"/>
              <a:t>app</a:t>
            </a:r>
            <a:r>
              <a:rPr lang="zh-CN" altLang="zh-CN" dirty="0"/>
              <a:t>的开发；优化</a:t>
            </a:r>
            <a:r>
              <a:rPr lang="x-none" altLang="zh-CN" dirty="0"/>
              <a:t>app</a:t>
            </a:r>
            <a:r>
              <a:rPr lang="zh-CN" altLang="zh-CN" dirty="0"/>
              <a:t>视觉效果，进行可视化展示；对整个</a:t>
            </a:r>
            <a:r>
              <a:rPr lang="x-none" altLang="zh-CN" dirty="0"/>
              <a:t>app</a:t>
            </a:r>
            <a:r>
              <a:rPr lang="zh-CN" altLang="zh-CN" dirty="0"/>
              <a:t>进行测试；</a:t>
            </a:r>
            <a:endParaRPr lang="en-US" altLang="zh-CN" dirty="0"/>
          </a:p>
          <a:p>
            <a:endParaRPr lang="zh-CN" altLang="zh-CN" dirty="0"/>
          </a:p>
          <a:p>
            <a:r>
              <a:rPr lang="x-none" altLang="zh-CN" dirty="0"/>
              <a:t>4. </a:t>
            </a:r>
            <a:r>
              <a:rPr lang="zh-CN" altLang="zh-CN" dirty="0"/>
              <a:t>完成毕业设计论文并提交软件及相关文档；</a:t>
            </a:r>
            <a:endParaRPr lang="en-US" altLang="zh-CN" dirty="0"/>
          </a:p>
          <a:p>
            <a:endParaRPr lang="zh-CN" altLang="zh-CN" dirty="0"/>
          </a:p>
          <a:p>
            <a:r>
              <a:rPr lang="x-none" altLang="zh-CN" dirty="0"/>
              <a:t>5. </a:t>
            </a:r>
            <a:r>
              <a:rPr lang="zh-CN" altLang="zh-CN" dirty="0"/>
              <a:t>完成毕业论文英文资料翻译。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961BA9A-B706-48E6-9E1E-D19B147B7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1F14A0A-581A-4B0A-9F8D-F1FFBB6E52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4350F2D-465A-4D1B-B245-15E081E8641B}"/>
              </a:ext>
            </a:extLst>
          </p:cNvPr>
          <p:cNvSpPr/>
          <p:nvPr/>
        </p:nvSpPr>
        <p:spPr>
          <a:xfrm rot="2552877" flipH="1">
            <a:off x="7384843" y="503251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CBF9CD7-373B-47B1-AD34-EE24E10E77D7}"/>
              </a:ext>
            </a:extLst>
          </p:cNvPr>
          <p:cNvSpPr/>
          <p:nvPr/>
        </p:nvSpPr>
        <p:spPr>
          <a:xfrm rot="2552877" flipH="1">
            <a:off x="6454399" y="102787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13F1A7B-D2CB-4B70-92FC-6C258E8F4055}"/>
              </a:ext>
            </a:extLst>
          </p:cNvPr>
          <p:cNvSpPr/>
          <p:nvPr/>
        </p:nvSpPr>
        <p:spPr>
          <a:xfrm rot="2552877" flipH="1">
            <a:off x="6835288" y="5587276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424BE57-F11D-48A4-8E73-C9C1D52C2F02}"/>
              </a:ext>
            </a:extLst>
          </p:cNvPr>
          <p:cNvSpPr/>
          <p:nvPr/>
        </p:nvSpPr>
        <p:spPr>
          <a:xfrm rot="2552877" flipH="1">
            <a:off x="5931030" y="5508466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F1B81DE-A914-4A97-965F-CAF58A1660DB}"/>
              </a:ext>
            </a:extLst>
          </p:cNvPr>
          <p:cNvSpPr/>
          <p:nvPr/>
        </p:nvSpPr>
        <p:spPr>
          <a:xfrm rot="2552877" flipH="1">
            <a:off x="6073140" y="5946036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62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161765" y="-995298"/>
            <a:ext cx="6858002" cy="88421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技术方案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9DDF02-A951-4223-A906-4B842F9CF4A0}"/>
              </a:ext>
            </a:extLst>
          </p:cNvPr>
          <p:cNvGrpSpPr/>
          <p:nvPr/>
        </p:nvGrpSpPr>
        <p:grpSpPr>
          <a:xfrm>
            <a:off x="1395692" y="1975339"/>
            <a:ext cx="783759" cy="783759"/>
            <a:chOff x="7618532" y="3666322"/>
            <a:chExt cx="783759" cy="7837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5E169E-065E-4C90-B3CD-8C21351B46F3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637B4C-46B2-41E7-9D3F-44A614A6C623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20" name="图形 19" descr="试管">
              <a:extLst>
                <a:ext uri="{FF2B5EF4-FFF2-40B4-BE49-F238E27FC236}">
                  <a16:creationId xmlns:a16="http://schemas.microsoft.com/office/drawing/2014/main" id="{9322F5F4-AE51-49FA-9DEF-1CA8F1FC0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pic>
        <p:nvPicPr>
          <p:cNvPr id="21" name="图片 20" descr="图片包含 物体&#10;&#10;描述已自动生成">
            <a:extLst>
              <a:ext uri="{FF2B5EF4-FFF2-40B4-BE49-F238E27FC236}">
                <a16:creationId xmlns:a16="http://schemas.microsoft.com/office/drawing/2014/main" id="{B94F52F1-CE79-4FE4-BEE3-4F2CFEAE7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4BC776-EECD-4D3B-987F-15A6AA0CE48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112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750B0F9-52E6-4FEB-A811-535C805EF8F2}"/>
              </a:ext>
            </a:extLst>
          </p:cNvPr>
          <p:cNvSpPr/>
          <p:nvPr/>
        </p:nvSpPr>
        <p:spPr>
          <a:xfrm>
            <a:off x="2204720" y="0"/>
            <a:ext cx="998728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C17B92-36A5-42A1-9BE6-4DFC7910C934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技术方案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DDD9E1A-B5EC-48D9-8D8C-D7E4C056CB56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389E7C0-18CB-4C4F-B198-FDA8F20D339B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3ED1D6D-3152-415F-BED2-0C3FCEF6536A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20" name="图形 19" descr="试管">
              <a:extLst>
                <a:ext uri="{FF2B5EF4-FFF2-40B4-BE49-F238E27FC236}">
                  <a16:creationId xmlns:a16="http://schemas.microsoft.com/office/drawing/2014/main" id="{0B4BD35D-B5F5-489A-8CC5-C44AF6F6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CF33FA47-1D12-4279-8A38-1F383B9826E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A086BE-DBC7-4094-AAD0-E207BD12B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9" y="742640"/>
            <a:ext cx="11372979" cy="6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c="http://schemas.openxmlformats.org/drawingml/2006/chart"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0B0AF55-3327-4128-B0AC-212E42D9B753}"/>
              </a:ext>
            </a:extLst>
          </p:cNvPr>
          <p:cNvSpPr/>
          <p:nvPr/>
        </p:nvSpPr>
        <p:spPr>
          <a:xfrm>
            <a:off x="2204720" y="0"/>
            <a:ext cx="998728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22">
            <a:extLst>
              <a:ext uri="{FF2B5EF4-FFF2-40B4-BE49-F238E27FC236}">
                <a16:creationId xmlns:a16="http://schemas.microsoft.com/office/drawing/2014/main" id="{39FF906F-0DE3-4FF3-BEAD-E5259CA4686B}"/>
              </a:ext>
            </a:extLst>
          </p:cNvPr>
          <p:cNvSpPr/>
          <p:nvPr/>
        </p:nvSpPr>
        <p:spPr>
          <a:xfrm rot="16200000">
            <a:off x="5881991" y="5095205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2">
            <a:extLst>
              <a:ext uri="{FF2B5EF4-FFF2-40B4-BE49-F238E27FC236}">
                <a16:creationId xmlns:a16="http://schemas.microsoft.com/office/drawing/2014/main" id="{5AEDD65D-29AB-4827-A014-7F5EE763CC23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D99C-C4BF-4B5C-83D8-133E59DB9E97}"/>
              </a:ext>
            </a:extLst>
          </p:cNvPr>
          <p:cNvSpPr/>
          <p:nvPr/>
        </p:nvSpPr>
        <p:spPr>
          <a:xfrm>
            <a:off x="6514486" y="1130299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用户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72F822-027F-443A-94DF-B395B730D57E}"/>
              </a:ext>
            </a:extLst>
          </p:cNvPr>
          <p:cNvSpPr/>
          <p:nvPr/>
        </p:nvSpPr>
        <p:spPr>
          <a:xfrm>
            <a:off x="6514486" y="1812775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8FAE5F-FAD9-4358-89A0-80D89AA73774}"/>
              </a:ext>
            </a:extLst>
          </p:cNvPr>
          <p:cNvSpPr/>
          <p:nvPr/>
        </p:nvSpPr>
        <p:spPr>
          <a:xfrm>
            <a:off x="6514486" y="2021702"/>
            <a:ext cx="4182524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使用微信号登录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添加好友、删除好友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E849D9-EFE4-4339-AFFF-136990324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47E23C-7422-4A98-934B-D344C6730F4C}"/>
              </a:ext>
            </a:extLst>
          </p:cNvPr>
          <p:cNvSpPr/>
          <p:nvPr/>
        </p:nvSpPr>
        <p:spPr>
          <a:xfrm>
            <a:off x="2059562" y="1422686"/>
            <a:ext cx="2471536" cy="54031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id="{AB90F0C0-EC65-4DDF-9471-295446181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6169" y="1285608"/>
            <a:ext cx="2471536" cy="5364862"/>
          </a:xfrm>
          <a:prstGeom prst="rect">
            <a:avLst/>
          </a:prstGeom>
          <a:ln>
            <a:noFill/>
          </a:ln>
          <a:effectLst/>
          <a:scene3d>
            <a:camera prst="isometricTopUp">
              <a:rot lat="0" lon="0" rev="0"/>
            </a:camera>
            <a:lightRig rig="threePt" dir="t"/>
          </a:scene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617265-054C-42C7-B998-AF474D66D3D9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技术方案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3D26B0-AD2B-4CE6-A46B-277E184C8BE9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EBCEFAA-5E6D-4EF8-909E-D97D55DF716F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5D664D2-E09A-49A1-A603-78F844AB9DF8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4" name="图形 13" descr="试管">
              <a:extLst>
                <a:ext uri="{FF2B5EF4-FFF2-40B4-BE49-F238E27FC236}">
                  <a16:creationId xmlns:a16="http://schemas.microsoft.com/office/drawing/2014/main" id="{E3121815-9C92-468A-A8EE-D79264CCC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A7CEB46-E452-45B5-87E0-5A7EDA82F30E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6564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123"/>
      </a:accent1>
      <a:accent2>
        <a:srgbClr val="753315"/>
      </a:accent2>
      <a:accent3>
        <a:srgbClr val="992E24"/>
      </a:accent3>
      <a:accent4>
        <a:srgbClr val="087E8E"/>
      </a:accent4>
      <a:accent5>
        <a:srgbClr val="74787C"/>
      </a:accent5>
      <a:accent6>
        <a:srgbClr val="B2B2B2"/>
      </a:accent6>
      <a:hlink>
        <a:srgbClr val="4472C4"/>
      </a:hlink>
      <a:folHlink>
        <a:srgbClr val="BFBFBF"/>
      </a:folHlink>
    </a:clrScheme>
    <a:fontScheme name="cdpv2sw5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123"/>
    </a:accent1>
    <a:accent2>
      <a:srgbClr val="753315"/>
    </a:accent2>
    <a:accent3>
      <a:srgbClr val="85010E"/>
    </a:accent3>
    <a:accent4>
      <a:srgbClr val="087E8E"/>
    </a:accent4>
    <a:accent5>
      <a:srgbClr val="74787C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806</Words>
  <Application>Microsoft Office PowerPoint</Application>
  <PresentationFormat>宽屏</PresentationFormat>
  <Paragraphs>119</Paragraphs>
  <Slides>21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FangSong</vt:lpstr>
      <vt:lpstr>等线</vt:lpstr>
      <vt:lpstr>苹方 常规</vt:lpstr>
      <vt:lpstr>苹方 特粗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xiahan</dc:creator>
  <cp:lastModifiedBy>方恩 董</cp:lastModifiedBy>
  <cp:revision>174</cp:revision>
  <dcterms:created xsi:type="dcterms:W3CDTF">2019-03-25T13:46:17Z</dcterms:created>
  <dcterms:modified xsi:type="dcterms:W3CDTF">2020-01-15T09:58:21Z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2019-04-12T02:26:17.8676918Z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bdb445c3-50e4-462a-b8bb-da21392c22a3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